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466" r:id="rId12"/>
    <p:sldId id="567" r:id="rId13"/>
    <p:sldId id="574" r:id="rId14"/>
    <p:sldId id="577" r:id="rId15"/>
    <p:sldId id="578" r:id="rId16"/>
    <p:sldId id="576" r:id="rId17"/>
    <p:sldId id="575" r:id="rId18"/>
    <p:sldId id="580" r:id="rId19"/>
    <p:sldId id="573" r:id="rId20"/>
    <p:sldId id="582" r:id="rId21"/>
    <p:sldId id="583" r:id="rId22"/>
    <p:sldId id="584" r:id="rId23"/>
    <p:sldId id="585" r:id="rId24"/>
    <p:sldId id="586" r:id="rId25"/>
    <p:sldId id="589" r:id="rId26"/>
    <p:sldId id="587" r:id="rId27"/>
    <p:sldId id="590" r:id="rId28"/>
    <p:sldId id="571" r:id="rId29"/>
    <p:sldId id="591" r:id="rId30"/>
    <p:sldId id="568" r:id="rId31"/>
    <p:sldId id="569" r:id="rId32"/>
    <p:sldId id="570" r:id="rId33"/>
    <p:sldId id="600" r:id="rId34"/>
    <p:sldId id="601" r:id="rId35"/>
    <p:sldId id="572" r:id="rId36"/>
    <p:sldId id="602" r:id="rId37"/>
    <p:sldId id="533" r:id="rId38"/>
    <p:sldId id="490" r:id="rId39"/>
    <p:sldId id="557" r:id="rId40"/>
    <p:sldId id="561" r:id="rId41"/>
    <p:sldId id="563" r:id="rId42"/>
    <p:sldId id="260" r:id="rId43"/>
    <p:sldId id="537" r:id="rId44"/>
    <p:sldId id="493" r:id="rId45"/>
    <p:sldId id="492" r:id="rId46"/>
    <p:sldId id="534" r:id="rId47"/>
    <p:sldId id="560" r:id="rId48"/>
    <p:sldId id="597" r:id="rId49"/>
    <p:sldId id="596" r:id="rId50"/>
    <p:sldId id="559" r:id="rId51"/>
    <p:sldId id="556" r:id="rId52"/>
    <p:sldId id="535" r:id="rId53"/>
    <p:sldId id="536" r:id="rId54"/>
    <p:sldId id="528" r:id="rId55"/>
    <p:sldId id="558" r:id="rId56"/>
    <p:sldId id="564" r:id="rId57"/>
    <p:sldId id="565" r:id="rId58"/>
    <p:sldId id="599" r:id="rId59"/>
    <p:sldId id="598" r:id="rId60"/>
    <p:sldId id="549" r:id="rId61"/>
    <p:sldId id="538" r:id="rId62"/>
    <p:sldId id="497" r:id="rId63"/>
    <p:sldId id="553" r:id="rId64"/>
    <p:sldId id="491" r:id="rId65"/>
    <p:sldId id="523" r:id="rId66"/>
    <p:sldId id="499" r:id="rId67"/>
    <p:sldId id="500" r:id="rId68"/>
    <p:sldId id="502" r:id="rId69"/>
    <p:sldId id="544" r:id="rId70"/>
    <p:sldId id="550" r:id="rId71"/>
    <p:sldId id="554" r:id="rId72"/>
    <p:sldId id="555" r:id="rId73"/>
    <p:sldId id="498" r:id="rId74"/>
    <p:sldId id="539" r:id="rId75"/>
    <p:sldId id="540" r:id="rId76"/>
    <p:sldId id="541" r:id="rId77"/>
    <p:sldId id="551" r:id="rId78"/>
    <p:sldId id="504" r:id="rId79"/>
    <p:sldId id="543" r:id="rId80"/>
    <p:sldId id="545" r:id="rId81"/>
    <p:sldId id="524" r:id="rId82"/>
    <p:sldId id="495" r:id="rId83"/>
    <p:sldId id="552" r:id="rId84"/>
    <p:sldId id="261" r:id="rId85"/>
    <p:sldId id="494" r:id="rId86"/>
    <p:sldId id="542" r:id="rId87"/>
    <p:sldId id="525" r:id="rId88"/>
    <p:sldId id="526" r:id="rId89"/>
    <p:sldId id="527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466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568"/>
            <p14:sldId id="569"/>
            <p14:sldId id="570"/>
            <p14:sldId id="600"/>
            <p14:sldId id="601"/>
            <p14:sldId id="572"/>
            <p14:sldId id="602"/>
          </p14:sldIdLst>
        </p14:section>
        <p14:section name="Methods" id="{7911CE6D-3589-49A8-9CF2-5D2682ACCF56}">
          <p14:sldIdLst>
            <p14:sldId id="533"/>
            <p14:sldId id="490"/>
            <p14:sldId id="557"/>
            <p14:sldId id="561"/>
            <p14:sldId id="563"/>
            <p14:sldId id="260"/>
            <p14:sldId id="537"/>
            <p14:sldId id="493"/>
            <p14:sldId id="492"/>
            <p14:sldId id="534"/>
            <p14:sldId id="560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>
        <p:scale>
          <a:sx n="75" d="100"/>
          <a:sy n="75" d="100"/>
        </p:scale>
        <p:origin x="1416" y="5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8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17" Type="http://schemas.openxmlformats.org/officeDocument/2006/relationships/image" Target="../media/image93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701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8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0.png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656239" y="201652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12192000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55962"/>
          </a:xfrm>
        </p:spPr>
        <p:txBody>
          <a:bodyPr>
            <a:normAutofit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phase-type 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513" y="1825625"/>
            <a:ext cx="5990973" cy="4351338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0753" y="5442351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5467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26028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3658872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4704692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175618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1195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231686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2692364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3748432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066777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3748432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1749074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350749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046023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247276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119550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1714846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369189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501124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424442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26135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26135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598949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171763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598950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611567" y="290891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05474" y="2829725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81775" y="2921792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endParaRPr lang="en-US" sz="1600" i="1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endParaRPr lang="en-US" sz="1600" i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9725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5" grpId="0" animBg="1"/>
      <p:bldP spid="5" grpId="1" animBg="1"/>
      <p:bldP spid="7" grpId="0"/>
      <p:bldP spid="7" grpId="1"/>
      <p:bldP spid="8" grpId="0" animBg="1"/>
      <p:bldP spid="8" grpId="1" animBg="1"/>
      <p:bldP spid="9" grpId="0"/>
      <p:bldP spid="9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97689623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97689623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1/oviposition cycle length”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457194"/>
            <a:ext cx="12188977" cy="59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457194"/>
            <a:ext cx="12188977" cy="59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oviposition cycle length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*These 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Misidentification of the mechanism of multiple blood-feeding can lead to a major overestimation of </a:t>
            </a:r>
            <a:r>
              <a:rPr lang="en-US" sz="2400" b="1" i="1" dirty="0"/>
              <a:t>R</a:t>
            </a:r>
            <a:r>
              <a:rPr lang="en-US" sz="2400" b="1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64804</TotalTime>
  <Words>4379</Words>
  <Application>Microsoft Office PowerPoint</Application>
  <PresentationFormat>Widescreen</PresentationFormat>
  <Paragraphs>877</Paragraphs>
  <Slides>89</Slides>
  <Notes>33</Notes>
  <HiddenSlides>13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What do phase-type distributions look like?</vt:lpstr>
      <vt:lpstr>PowerPoint Presentation</vt:lpstr>
      <vt:lpstr>PowerPoint Presentation</vt:lpstr>
      <vt:lpstr>Basic examples:</vt:lpstr>
      <vt:lpstr>Deriving a PH-distribution from a CTMC</vt:lpstr>
      <vt:lpstr>Important facts</vt:lpstr>
      <vt:lpstr>Parameter estimation</vt:lpstr>
      <vt:lpstr>The blood-feeding process</vt:lpstr>
      <vt:lpstr>The real blood-feeding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126</cp:revision>
  <dcterms:created xsi:type="dcterms:W3CDTF">2024-06-14T19:36:46Z</dcterms:created>
  <dcterms:modified xsi:type="dcterms:W3CDTF">2024-09-04T04:37:05Z</dcterms:modified>
</cp:coreProperties>
</file>